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7" r:id="rId29"/>
    <p:sldId id="288" r:id="rId30"/>
    <p:sldId id="289" r:id="rId31"/>
    <p:sldId id="290" r:id="rId32"/>
    <p:sldId id="291" r:id="rId33"/>
    <p:sldId id="292" r:id="rId34"/>
    <p:sldId id="293" r:id="rId35"/>
    <p:sldId id="294" r:id="rId36"/>
    <p:sldId id="295" r:id="rId37"/>
    <p:sldId id="296" r:id="rId38"/>
    <p:sldId id="297" r:id="rId39"/>
    <p:sldId id="298" r:id="rId40"/>
    <p:sldId id="299" r:id="rId41"/>
    <p:sldId id="300" r:id="rId42"/>
    <p:sldId id="301" r:id="rId43"/>
    <p:sldId id="302" r:id="rId44"/>
    <p:sldId id="303" r:id="rId45"/>
    <p:sldId id="304" r:id="rId46"/>
    <p:sldId id="305" r:id="rId47"/>
    <p:sldId id="306" r:id="rId48"/>
    <p:sldId id="307" r:id="rId49"/>
  </p:sldIdLst>
  <p:sldSz cx="9144000" cy="5143500" type="screen16x9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25" d="100"/>
          <a:sy n="125" d="100"/>
        </p:scale>
        <p:origin x="426" y="41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5984" y="1181199"/>
            <a:ext cx="7196336" cy="1102519"/>
          </a:xfrm>
        </p:spPr>
        <p:txBody>
          <a:bodyPr>
            <a:normAutofit/>
          </a:bodyPr>
          <a:lstStyle>
            <a:lvl1pPr algn="l">
              <a:defRPr sz="4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I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9432" y="2409428"/>
            <a:ext cx="6400800" cy="131445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IE" dirty="0"/>
          </a:p>
        </p:txBody>
      </p:sp>
    </p:spTree>
    <p:extLst>
      <p:ext uri="{BB962C8B-B14F-4D97-AF65-F5344CB8AC3E}">
        <p14:creationId xmlns="" xmlns:p14="http://schemas.microsoft.com/office/powerpoint/2010/main" val="3835239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05979"/>
            <a:ext cx="7560840" cy="857250"/>
          </a:xfrm>
        </p:spPr>
        <p:txBody>
          <a:bodyPr>
            <a:normAutofit/>
          </a:bodyPr>
          <a:lstStyle>
            <a:lvl1pPr algn="l">
              <a:defRPr sz="3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200151"/>
            <a:ext cx="7560840" cy="3243807"/>
          </a:xfrm>
        </p:spPr>
        <p:txBody>
          <a:bodyPr/>
          <a:lstStyle>
            <a:lvl1pPr>
              <a:defRPr sz="28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18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18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IE" dirty="0"/>
          </a:p>
        </p:txBody>
      </p:sp>
    </p:spTree>
    <p:extLst>
      <p:ext uri="{BB962C8B-B14F-4D97-AF65-F5344CB8AC3E}">
        <p14:creationId xmlns="" xmlns:p14="http://schemas.microsoft.com/office/powerpoint/2010/main" val="3231757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0832" y="205979"/>
            <a:ext cx="7581528" cy="857250"/>
          </a:xfrm>
        </p:spPr>
        <p:txBody>
          <a:bodyPr>
            <a:normAutofit/>
          </a:bodyPr>
          <a:lstStyle>
            <a:lvl1pPr algn="l">
              <a:defRPr sz="3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36984" y="1203598"/>
            <a:ext cx="3758952" cy="3240360"/>
          </a:xfrm>
        </p:spPr>
        <p:txBody>
          <a:bodyPr/>
          <a:lstStyle>
            <a:lvl1pPr>
              <a:defRPr sz="28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18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18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IE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67944" y="1203598"/>
            <a:ext cx="3744416" cy="3240360"/>
          </a:xfrm>
        </p:spPr>
        <p:txBody>
          <a:bodyPr/>
          <a:lstStyle>
            <a:lvl1pPr>
              <a:defRPr sz="28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18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18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IE" dirty="0"/>
          </a:p>
        </p:txBody>
      </p:sp>
    </p:spTree>
    <p:extLst>
      <p:ext uri="{BB962C8B-B14F-4D97-AF65-F5344CB8AC3E}">
        <p14:creationId xmlns="" xmlns:p14="http://schemas.microsoft.com/office/powerpoint/2010/main" val="1932033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05979"/>
            <a:ext cx="7560840" cy="857250"/>
          </a:xfrm>
        </p:spPr>
        <p:txBody>
          <a:bodyPr>
            <a:normAutofit/>
          </a:bodyPr>
          <a:lstStyle>
            <a:lvl1pPr algn="l">
              <a:defRPr sz="3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IE" dirty="0"/>
          </a:p>
        </p:txBody>
      </p:sp>
    </p:spTree>
    <p:extLst>
      <p:ext uri="{BB962C8B-B14F-4D97-AF65-F5344CB8AC3E}">
        <p14:creationId xmlns="" xmlns:p14="http://schemas.microsoft.com/office/powerpoint/2010/main" val="5981163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42294498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83BB82-8749-49D6-9694-3EF16BCE6FAB}" type="datetimeFigureOut">
              <a:rPr lang="en-IE" smtClean="0"/>
              <a:pPr/>
              <a:t>19/11/2014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A2F2BF-52FC-45F5-ABAA-D11B4855B9FA}" type="slidenum">
              <a:rPr lang="en-IE" smtClean="0"/>
              <a:pPr/>
              <a:t>‹#›</a:t>
            </a:fld>
            <a:endParaRPr lang="en-IE"/>
          </a:p>
        </p:txBody>
      </p:sp>
      <p:pic>
        <p:nvPicPr>
          <p:cNvPr id="7" name="Picture 2" descr="C:\Users\kenneth.oconnor\AppData\Local\Microsoft\Windows\Temporary Internet Files\Content.Outlook\17YXKKKQ\Food Forum Slides-2.jpg"/>
          <p:cNvPicPr>
            <a:picLocks noChangeAspect="1" noChangeArrowheads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3" y="0"/>
            <a:ext cx="9180513" cy="51435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883846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  <p:sldLayoutId id="2147483655" r:id="rId5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mailto:aidan@obk.ie" TargetMode="Externa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255984" y="1181199"/>
            <a:ext cx="7196336" cy="1102519"/>
          </a:xfrm>
          <a:prstGeom prst="rect">
            <a:avLst/>
          </a:prstGeom>
        </p:spPr>
        <p:txBody>
          <a:bodyPr/>
          <a:lstStyle/>
          <a:p>
            <a:r>
              <a:rPr lang="en-IE" dirty="0" smtClean="0"/>
              <a:t>Finance Presentation</a:t>
            </a:r>
            <a:endParaRPr lang="en-I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259432" y="2409428"/>
            <a:ext cx="6400800" cy="1314450"/>
          </a:xfrm>
          <a:prstGeom prst="rect">
            <a:avLst/>
          </a:prstGeom>
        </p:spPr>
        <p:txBody>
          <a:bodyPr>
            <a:normAutofit fontScale="47500" lnSpcReduction="20000"/>
          </a:bodyPr>
          <a:lstStyle/>
          <a:p>
            <a:r>
              <a:rPr lang="en-IE" dirty="0" smtClean="0"/>
              <a:t>Aidan O’Byrne</a:t>
            </a:r>
          </a:p>
          <a:p>
            <a:r>
              <a:rPr lang="en-IE" dirty="0" smtClean="0"/>
              <a:t>OBK Accountants/</a:t>
            </a:r>
          </a:p>
          <a:p>
            <a:r>
              <a:rPr lang="en-IE" dirty="0" smtClean="0"/>
              <a:t>The Food Accountants   	   </a:t>
            </a:r>
          </a:p>
          <a:p>
            <a:r>
              <a:rPr lang="en-IE" dirty="0" smtClean="0">
                <a:hlinkClick r:id="rId2"/>
              </a:rPr>
              <a:t>aidan@obk.ie</a:t>
            </a:r>
            <a:r>
              <a:rPr lang="en-IE" dirty="0" smtClean="0"/>
              <a:t> : www.obk.ie</a:t>
            </a:r>
          </a:p>
          <a:p>
            <a:r>
              <a:rPr lang="en-IE" dirty="0" smtClean="0"/>
              <a:t>             </a:t>
            </a:r>
          </a:p>
          <a:p>
            <a:endParaRPr lang="en-IE" dirty="0" smtClean="0"/>
          </a:p>
          <a:p>
            <a:endParaRPr lang="en-IE" dirty="0"/>
          </a:p>
        </p:txBody>
      </p:sp>
      <p:pic>
        <p:nvPicPr>
          <p:cNvPr id="4" name="Picture 3" descr="OBK twitter 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14480" y="3498387"/>
            <a:ext cx="668751" cy="359247"/>
          </a:xfrm>
          <a:prstGeom prst="rect">
            <a:avLst/>
          </a:prstGeom>
        </p:spPr>
      </p:pic>
      <p:pic>
        <p:nvPicPr>
          <p:cNvPr id="5" name="Picture 4" descr="the food accountant (2) (239x150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220072" y="3286134"/>
            <a:ext cx="910590" cy="5715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697297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E" dirty="0" smtClean="0"/>
              <a:t>How to Maximise Cash - Debtors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Debt Review Procedures</a:t>
            </a:r>
          </a:p>
          <a:p>
            <a:r>
              <a:rPr lang="en-IE" dirty="0" smtClean="0"/>
              <a:t>Payment by Direct Debit</a:t>
            </a:r>
          </a:p>
          <a:p>
            <a:r>
              <a:rPr lang="en-IE" dirty="0" smtClean="0"/>
              <a:t>Process Credit Notes</a:t>
            </a:r>
          </a:p>
          <a:p>
            <a:r>
              <a:rPr lang="en-IE" dirty="0" smtClean="0"/>
              <a:t>Have Rapport with Payer</a:t>
            </a:r>
          </a:p>
          <a:p>
            <a:r>
              <a:rPr lang="en-IE" dirty="0" smtClean="0"/>
              <a:t>KPI Days Sales Outstanding</a:t>
            </a:r>
            <a:endParaRPr lang="en-IE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How to Maximise Cash - Stock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Buy in Economic Quantities</a:t>
            </a:r>
          </a:p>
          <a:p>
            <a:r>
              <a:rPr lang="en-IE" dirty="0" smtClean="0"/>
              <a:t>Trade Off Price &amp; Holding Costs</a:t>
            </a:r>
          </a:p>
          <a:p>
            <a:r>
              <a:rPr lang="en-IE" dirty="0" smtClean="0"/>
              <a:t>Use all Stock before Changing</a:t>
            </a:r>
            <a:endParaRPr lang="en-IE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E" dirty="0" smtClean="0"/>
              <a:t>How to Maximise Cash - Creditors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Understand Pressure of Suppliers</a:t>
            </a:r>
          </a:p>
          <a:p>
            <a:r>
              <a:rPr lang="en-IE" dirty="0" smtClean="0"/>
              <a:t>Extend Terms </a:t>
            </a:r>
            <a:endParaRPr lang="en-IE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Understand your Cash Flow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Annual Cash Forecast in Months</a:t>
            </a:r>
          </a:p>
          <a:p>
            <a:r>
              <a:rPr lang="en-IE" dirty="0" smtClean="0"/>
              <a:t>Split into Component Parts</a:t>
            </a:r>
          </a:p>
          <a:p>
            <a:r>
              <a:rPr lang="en-IE" dirty="0" smtClean="0"/>
              <a:t>Identify Peaks/Troughs</a:t>
            </a:r>
          </a:p>
          <a:p>
            <a:r>
              <a:rPr lang="en-IE" dirty="0" smtClean="0"/>
              <a:t>Monitor every Month &amp; Amend</a:t>
            </a:r>
            <a:endParaRPr lang="en-IE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I - Information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Profitability</a:t>
            </a:r>
          </a:p>
          <a:p>
            <a:r>
              <a:rPr lang="en-IE" dirty="0" smtClean="0"/>
              <a:t>Flash Reports</a:t>
            </a:r>
          </a:p>
          <a:p>
            <a:r>
              <a:rPr lang="en-IE" dirty="0" smtClean="0"/>
              <a:t>Accounts</a:t>
            </a:r>
            <a:endParaRPr lang="en-IE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Information :Profitability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How to make Profit</a:t>
            </a:r>
          </a:p>
          <a:p>
            <a:r>
              <a:rPr lang="en-IE" dirty="0" smtClean="0"/>
              <a:t>Understand all the Moving Parts </a:t>
            </a:r>
            <a:endParaRPr lang="en-IE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Profitability</a:t>
            </a:r>
            <a:endParaRPr lang="en-IE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IE" dirty="0" smtClean="0"/>
              <a:t>Sales </a:t>
            </a:r>
          </a:p>
          <a:p>
            <a:r>
              <a:rPr lang="en-IE" dirty="0" smtClean="0"/>
              <a:t>LTA/Rebates</a:t>
            </a:r>
          </a:p>
          <a:p>
            <a:r>
              <a:rPr lang="en-IE" dirty="0" smtClean="0"/>
              <a:t>Net Revenue</a:t>
            </a:r>
          </a:p>
          <a:p>
            <a:r>
              <a:rPr lang="en-IE" dirty="0" smtClean="0"/>
              <a:t>Direct Costs – Variable</a:t>
            </a:r>
          </a:p>
          <a:p>
            <a:r>
              <a:rPr lang="en-IE" dirty="0" smtClean="0"/>
              <a:t>Direct Costs – Fixed</a:t>
            </a:r>
          </a:p>
          <a:p>
            <a:r>
              <a:rPr lang="en-IE" dirty="0" smtClean="0"/>
              <a:t>Promotional Costs</a:t>
            </a:r>
          </a:p>
          <a:p>
            <a:r>
              <a:rPr lang="en-IE" dirty="0" smtClean="0"/>
              <a:t>Logistics Costs</a:t>
            </a:r>
          </a:p>
          <a:p>
            <a:r>
              <a:rPr lang="en-IE" dirty="0" smtClean="0"/>
              <a:t>Brand/SKU Contribution</a:t>
            </a:r>
          </a:p>
          <a:p>
            <a:r>
              <a:rPr lang="en-IE" dirty="0" smtClean="0"/>
              <a:t>Fixed Overheads</a:t>
            </a:r>
          </a:p>
          <a:p>
            <a:r>
              <a:rPr lang="en-IE" dirty="0" smtClean="0"/>
              <a:t>EBIT</a:t>
            </a:r>
          </a:p>
          <a:p>
            <a:r>
              <a:rPr lang="en-IE" dirty="0" smtClean="0"/>
              <a:t>Interest &amp; Tax</a:t>
            </a:r>
          </a:p>
          <a:p>
            <a:r>
              <a:rPr lang="en-IE" dirty="0" smtClean="0"/>
              <a:t>Profit</a:t>
            </a:r>
            <a:endParaRPr lang="en-IE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Breakeven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Always understand how much you need to Sell to Breakeven</a:t>
            </a:r>
          </a:p>
          <a:p>
            <a:r>
              <a:rPr lang="en-IE" dirty="0" smtClean="0"/>
              <a:t>Breakeven INCLUDES your expected Return from the Business</a:t>
            </a:r>
            <a:endParaRPr lang="en-IE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Sales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Know what your Net Revenue per SKU is from Each Customer </a:t>
            </a:r>
          </a:p>
          <a:p>
            <a:r>
              <a:rPr lang="en-IE" dirty="0" smtClean="0"/>
              <a:t>Consider all LTA’s – Rebates</a:t>
            </a:r>
            <a:endParaRPr lang="en-IE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Costs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Always have an Up to Date Bill of Materials </a:t>
            </a:r>
          </a:p>
          <a:p>
            <a:r>
              <a:rPr lang="en-IE" dirty="0" smtClean="0"/>
              <a:t>Review before each critical business decision</a:t>
            </a:r>
          </a:p>
          <a:p>
            <a:r>
              <a:rPr lang="en-IE" dirty="0" smtClean="0"/>
              <a:t>Sign off each month</a:t>
            </a:r>
            <a:endParaRPr lang="en-IE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Background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IE" dirty="0" smtClean="0"/>
              <a:t>Ex Finance Director </a:t>
            </a:r>
            <a:r>
              <a:rPr lang="en-IE" dirty="0" err="1" smtClean="0"/>
              <a:t>Batchelors</a:t>
            </a:r>
            <a:r>
              <a:rPr lang="en-IE" dirty="0" smtClean="0"/>
              <a:t>/Ex CFO </a:t>
            </a:r>
            <a:r>
              <a:rPr lang="en-IE" dirty="0" err="1" smtClean="0"/>
              <a:t>Valeo</a:t>
            </a:r>
            <a:r>
              <a:rPr lang="en-IE" dirty="0" smtClean="0"/>
              <a:t> Foods</a:t>
            </a:r>
          </a:p>
          <a:p>
            <a:pPr>
              <a:buNone/>
            </a:pPr>
            <a:endParaRPr lang="en-IE" dirty="0" smtClean="0"/>
          </a:p>
          <a:p>
            <a:pPr>
              <a:buNone/>
            </a:pPr>
            <a:endParaRPr lang="en-IE" dirty="0" smtClean="0"/>
          </a:p>
        </p:txBody>
      </p:sp>
      <p:pic>
        <p:nvPicPr>
          <p:cNvPr id="5" name="Picture 4" descr="brands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2067694"/>
            <a:ext cx="7056784" cy="249974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734050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Direct Costs - Variable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E" dirty="0" smtClean="0"/>
              <a:t>Raw Materials </a:t>
            </a:r>
            <a:r>
              <a:rPr lang="en-IE" dirty="0" err="1" smtClean="0"/>
              <a:t>incl</a:t>
            </a:r>
            <a:r>
              <a:rPr lang="en-IE" dirty="0" smtClean="0"/>
              <a:t> waste : Can you resell waste</a:t>
            </a:r>
          </a:p>
          <a:p>
            <a:r>
              <a:rPr lang="en-IE" dirty="0" smtClean="0"/>
              <a:t>Packaging Materials </a:t>
            </a:r>
            <a:r>
              <a:rPr lang="en-IE" dirty="0" err="1" smtClean="0"/>
              <a:t>incl</a:t>
            </a:r>
            <a:r>
              <a:rPr lang="en-IE" dirty="0" smtClean="0"/>
              <a:t> Waste</a:t>
            </a:r>
          </a:p>
          <a:p>
            <a:r>
              <a:rPr lang="en-IE" dirty="0" smtClean="0"/>
              <a:t>Logistics Inwards for Raw/Pack</a:t>
            </a:r>
          </a:p>
          <a:p>
            <a:r>
              <a:rPr lang="en-IE" dirty="0" smtClean="0"/>
              <a:t>Currency Implications</a:t>
            </a:r>
          </a:p>
          <a:p>
            <a:r>
              <a:rPr lang="en-IE" dirty="0" smtClean="0"/>
              <a:t>Direct Labour</a:t>
            </a:r>
          </a:p>
          <a:p>
            <a:r>
              <a:rPr lang="en-IE" dirty="0" smtClean="0"/>
              <a:t>Direct Energy</a:t>
            </a:r>
            <a:endParaRPr lang="en-IE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E" dirty="0" smtClean="0"/>
              <a:t>Direct Costs – Fixed/Quasi Fixed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Plant Insurance</a:t>
            </a:r>
          </a:p>
          <a:p>
            <a:r>
              <a:rPr lang="en-IE" dirty="0" smtClean="0"/>
              <a:t>Supervisory Labour</a:t>
            </a:r>
          </a:p>
          <a:p>
            <a:r>
              <a:rPr lang="en-IE" dirty="0" smtClean="0"/>
              <a:t>Factory Consumables</a:t>
            </a:r>
            <a:endParaRPr lang="en-IE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Promotional Costs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Reduced Margin</a:t>
            </a:r>
          </a:p>
          <a:p>
            <a:r>
              <a:rPr lang="en-IE" dirty="0" smtClean="0"/>
              <a:t>Racks/Ends Fees</a:t>
            </a:r>
          </a:p>
          <a:p>
            <a:r>
              <a:rPr lang="en-IE" dirty="0" err="1" smtClean="0"/>
              <a:t>Multibuy</a:t>
            </a:r>
            <a:r>
              <a:rPr lang="en-IE" dirty="0" smtClean="0"/>
              <a:t> Accruals/Costs</a:t>
            </a:r>
            <a:endParaRPr lang="en-IE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Logistics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Case cost of Warehousing</a:t>
            </a:r>
          </a:p>
          <a:p>
            <a:r>
              <a:rPr lang="en-IE" dirty="0" smtClean="0"/>
              <a:t>Case cost of Transport/Distribution to Retailer</a:t>
            </a:r>
            <a:endParaRPr lang="en-IE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Fixed Overheads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Administration Costs (</a:t>
            </a:r>
            <a:r>
              <a:rPr lang="en-IE" dirty="0" err="1" smtClean="0"/>
              <a:t>incl</a:t>
            </a:r>
            <a:r>
              <a:rPr lang="en-IE" dirty="0" smtClean="0"/>
              <a:t> Wages)</a:t>
            </a:r>
          </a:p>
          <a:p>
            <a:r>
              <a:rPr lang="en-IE" dirty="0" smtClean="0"/>
              <a:t>Rent/Rates</a:t>
            </a:r>
          </a:p>
          <a:p>
            <a:r>
              <a:rPr lang="en-IE" dirty="0" smtClean="0"/>
              <a:t>Selling &amp; Marketing Costs/Salaries</a:t>
            </a:r>
          </a:p>
          <a:p>
            <a:r>
              <a:rPr lang="en-IE" dirty="0" smtClean="0"/>
              <a:t>Training</a:t>
            </a:r>
          </a:p>
          <a:p>
            <a:r>
              <a:rPr lang="en-IE" dirty="0" smtClean="0"/>
              <a:t>Safety &amp; Compliance</a:t>
            </a:r>
          </a:p>
          <a:p>
            <a:endParaRPr lang="en-IE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E" dirty="0" smtClean="0"/>
              <a:t>Information – Flash Reports : Daily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Sales – by product / customer</a:t>
            </a:r>
          </a:p>
          <a:p>
            <a:r>
              <a:rPr lang="en-IE" dirty="0" smtClean="0"/>
              <a:t>Service Levels</a:t>
            </a:r>
          </a:p>
          <a:p>
            <a:r>
              <a:rPr lang="en-IE" dirty="0" err="1" smtClean="0"/>
              <a:t>Stockouts</a:t>
            </a:r>
            <a:endParaRPr lang="en-IE" dirty="0" smtClean="0"/>
          </a:p>
          <a:p>
            <a:r>
              <a:rPr lang="en-IE" dirty="0" smtClean="0"/>
              <a:t>Cash</a:t>
            </a:r>
            <a:endParaRPr lang="en-IE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Information - Accounts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Monthly P&amp;L , Balance Sheet, Cash Flow</a:t>
            </a:r>
          </a:p>
          <a:p>
            <a:r>
              <a:rPr lang="en-IE" dirty="0" smtClean="0"/>
              <a:t>Compared to Budgets/Forecasts &amp; Variances noted &amp; explained</a:t>
            </a:r>
          </a:p>
          <a:p>
            <a:endParaRPr lang="en-IE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Information – Accounts : KPI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SKU Growth</a:t>
            </a:r>
          </a:p>
          <a:p>
            <a:r>
              <a:rPr lang="en-IE" dirty="0" smtClean="0"/>
              <a:t>Retailer Growth</a:t>
            </a:r>
          </a:p>
          <a:p>
            <a:r>
              <a:rPr lang="en-IE" dirty="0" smtClean="0"/>
              <a:t>Average Order Size</a:t>
            </a:r>
          </a:p>
          <a:p>
            <a:r>
              <a:rPr lang="en-IE" dirty="0" smtClean="0"/>
              <a:t>New Order as % of First Order</a:t>
            </a:r>
          </a:p>
          <a:p>
            <a:r>
              <a:rPr lang="en-IE" dirty="0" smtClean="0"/>
              <a:t>Debtor Days</a:t>
            </a:r>
          </a:p>
          <a:p>
            <a:r>
              <a:rPr lang="en-IE" dirty="0" smtClean="0"/>
              <a:t>Working Capital Investment</a:t>
            </a:r>
            <a:endParaRPr lang="en-IE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P : People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Founders spread themselves too thin</a:t>
            </a:r>
          </a:p>
          <a:p>
            <a:r>
              <a:rPr lang="en-IE" dirty="0" smtClean="0"/>
              <a:t>Learn to trust others with your Business</a:t>
            </a:r>
          </a:p>
          <a:p>
            <a:r>
              <a:rPr lang="en-IE" dirty="0" smtClean="0"/>
              <a:t>Have Key skills internally – (Production/Sales/Finance)</a:t>
            </a:r>
          </a:p>
          <a:p>
            <a:r>
              <a:rPr lang="en-IE" dirty="0" smtClean="0"/>
              <a:t>Outsource your weak areas</a:t>
            </a:r>
            <a:endParaRPr lang="en-IE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Capital &amp; Funding Structure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Most small businesses have poor capital structures which leads to cash problems when unforeseen issues arise</a:t>
            </a:r>
            <a:endParaRPr lang="en-IE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E" dirty="0" smtClean="0"/>
              <a:t/>
            </a:r>
            <a:br>
              <a:rPr lang="en-IE" dirty="0" smtClean="0"/>
            </a:br>
            <a:r>
              <a:rPr lang="en-IE" dirty="0" smtClean="0"/>
              <a:t>Founder director of Love Irish Food</a:t>
            </a:r>
            <a:br>
              <a:rPr lang="en-IE" dirty="0" smtClean="0"/>
            </a:br>
            <a:endParaRPr lang="en-IE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IE" dirty="0" smtClean="0"/>
              <a:t>80% Mark Identification</a:t>
            </a:r>
          </a:p>
          <a:p>
            <a:r>
              <a:rPr lang="en-IE" dirty="0" smtClean="0"/>
              <a:t>Significant Annual Media Spend</a:t>
            </a:r>
            <a:endParaRPr lang="en-IE" dirty="0"/>
          </a:p>
        </p:txBody>
      </p:sp>
      <p:pic>
        <p:nvPicPr>
          <p:cNvPr id="5" name="Content Placeholder 4" descr="LIF logo.pn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1354233" y="2067813"/>
            <a:ext cx="1523810" cy="1511111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707952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Capital &amp; Funding : Equity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Own Equity : Shares &amp; Loans</a:t>
            </a:r>
          </a:p>
          <a:p>
            <a:r>
              <a:rPr lang="en-IE" dirty="0" smtClean="0"/>
              <a:t>F &amp; F Equity</a:t>
            </a:r>
          </a:p>
          <a:p>
            <a:r>
              <a:rPr lang="en-IE" dirty="0" smtClean="0"/>
              <a:t>EIIS Scheme </a:t>
            </a:r>
          </a:p>
          <a:p>
            <a:r>
              <a:rPr lang="en-IE" dirty="0" smtClean="0"/>
              <a:t>Venture Funds/Angels/HBAN</a:t>
            </a:r>
          </a:p>
          <a:p>
            <a:r>
              <a:rPr lang="en-IE" dirty="0" err="1" smtClean="0"/>
              <a:t>Crowdfunding</a:t>
            </a:r>
            <a:endParaRPr lang="en-IE" dirty="0" smtClean="0"/>
          </a:p>
          <a:p>
            <a:endParaRPr lang="en-IE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Capital &amp; Funding : Debt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Overdrafts</a:t>
            </a:r>
          </a:p>
          <a:p>
            <a:r>
              <a:rPr lang="en-IE" dirty="0" smtClean="0"/>
              <a:t>Term Loans</a:t>
            </a:r>
          </a:p>
          <a:p>
            <a:r>
              <a:rPr lang="en-IE" dirty="0" smtClean="0"/>
              <a:t>Asset Finance</a:t>
            </a:r>
          </a:p>
          <a:p>
            <a:r>
              <a:rPr lang="en-IE" dirty="0" smtClean="0"/>
              <a:t>Invoice Discounting</a:t>
            </a:r>
          </a:p>
          <a:p>
            <a:r>
              <a:rPr lang="en-IE" dirty="0" smtClean="0"/>
              <a:t>Micro Finance Ireland</a:t>
            </a:r>
          </a:p>
          <a:p>
            <a:r>
              <a:rPr lang="en-IE" dirty="0" smtClean="0"/>
              <a:t>Covenants : Read Them &amp; Comply!!!</a:t>
            </a:r>
            <a:endParaRPr lang="en-IE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E" dirty="0" smtClean="0"/>
              <a:t>Capital &amp; Funding : Trade/Revenue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Understand Terms of Trade : Fine line between good creditors management and annoying suppliers</a:t>
            </a:r>
          </a:p>
          <a:p>
            <a:r>
              <a:rPr lang="en-IE" dirty="0" smtClean="0"/>
              <a:t>Use Revenue – PAYE/PRSI/VAT can be paid at different intervals</a:t>
            </a:r>
            <a:endParaRPr lang="en-IE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Capital &amp; Funding : State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IE" dirty="0" smtClean="0"/>
              <a:t>EI/LEO – myriad of opportunities</a:t>
            </a:r>
          </a:p>
          <a:p>
            <a:r>
              <a:rPr lang="en-IE" dirty="0" smtClean="0"/>
              <a:t>Priming Assistance</a:t>
            </a:r>
          </a:p>
          <a:p>
            <a:r>
              <a:rPr lang="en-IE" dirty="0" smtClean="0"/>
              <a:t>Web Site Assistance</a:t>
            </a:r>
          </a:p>
          <a:p>
            <a:r>
              <a:rPr lang="en-IE" dirty="0" smtClean="0"/>
              <a:t>New Frontiers Programme</a:t>
            </a:r>
          </a:p>
          <a:p>
            <a:r>
              <a:rPr lang="en-IE" dirty="0" smtClean="0"/>
              <a:t>HPSU</a:t>
            </a:r>
          </a:p>
          <a:p>
            <a:r>
              <a:rPr lang="en-IE" dirty="0" smtClean="0"/>
              <a:t>Competitive Start Fund</a:t>
            </a:r>
          </a:p>
          <a:p>
            <a:r>
              <a:rPr lang="en-IE" dirty="0" smtClean="0"/>
              <a:t>Innovation Vouchers</a:t>
            </a:r>
          </a:p>
          <a:p>
            <a:r>
              <a:rPr lang="en-IE" dirty="0" smtClean="0"/>
              <a:t>Mentors</a:t>
            </a:r>
            <a:endParaRPr lang="en-IE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E" dirty="0" smtClean="0"/>
              <a:t>Capital &amp; Funding : State (Grow)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IE" dirty="0" smtClean="0"/>
              <a:t>Strategic Marketing</a:t>
            </a:r>
          </a:p>
          <a:p>
            <a:r>
              <a:rPr lang="en-IE" dirty="0" smtClean="0"/>
              <a:t>Market Access</a:t>
            </a:r>
          </a:p>
          <a:p>
            <a:r>
              <a:rPr lang="en-IE" dirty="0" smtClean="0"/>
              <a:t>Internationalisation</a:t>
            </a:r>
          </a:p>
          <a:p>
            <a:r>
              <a:rPr lang="en-IE" dirty="0" smtClean="0"/>
              <a:t>International Selling</a:t>
            </a:r>
          </a:p>
          <a:p>
            <a:r>
              <a:rPr lang="en-IE" dirty="0" smtClean="0"/>
              <a:t>R&amp;D Funds</a:t>
            </a:r>
          </a:p>
          <a:p>
            <a:r>
              <a:rPr lang="en-IE" dirty="0" smtClean="0"/>
              <a:t>Lean Programmes</a:t>
            </a:r>
          </a:p>
          <a:p>
            <a:r>
              <a:rPr lang="en-IE" dirty="0" smtClean="0"/>
              <a:t>Green Programmes</a:t>
            </a:r>
          </a:p>
          <a:p>
            <a:endParaRPr lang="en-IE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Internal Business Controls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IE" dirty="0" smtClean="0"/>
              <a:t>Starts at the Top</a:t>
            </a:r>
          </a:p>
          <a:p>
            <a:r>
              <a:rPr lang="en-IE" dirty="0" smtClean="0"/>
              <a:t>Owner attitude drives Company Philosophy </a:t>
            </a:r>
          </a:p>
          <a:p>
            <a:r>
              <a:rPr lang="en-IE" dirty="0" smtClean="0"/>
              <a:t>If a LTD co remember it is not your cash it is the company’s cash and you own shares in the company – not the same</a:t>
            </a:r>
          </a:p>
          <a:p>
            <a:r>
              <a:rPr lang="en-IE" dirty="0" smtClean="0"/>
              <a:t>Do not treat company funds as your own</a:t>
            </a:r>
            <a:endParaRPr lang="en-IE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E" dirty="0" smtClean="0"/>
              <a:t>Internal Business Controls – Why ?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Safeguard Assets</a:t>
            </a:r>
          </a:p>
          <a:p>
            <a:r>
              <a:rPr lang="en-IE" dirty="0" smtClean="0"/>
              <a:t>Prevent Fraud</a:t>
            </a:r>
          </a:p>
          <a:p>
            <a:r>
              <a:rPr lang="en-IE" dirty="0" smtClean="0"/>
              <a:t>Improve Reporting</a:t>
            </a:r>
          </a:p>
          <a:p>
            <a:r>
              <a:rPr lang="en-IE" dirty="0" smtClean="0"/>
              <a:t>Encourage Good Management</a:t>
            </a:r>
            <a:endParaRPr lang="en-IE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Safeguard Assets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Physical Security</a:t>
            </a:r>
          </a:p>
          <a:p>
            <a:r>
              <a:rPr lang="en-IE" dirty="0" smtClean="0"/>
              <a:t>Access Controls in IT – Passwords/Firewalls</a:t>
            </a:r>
          </a:p>
          <a:p>
            <a:pPr>
              <a:buNone/>
            </a:pPr>
            <a:endParaRPr lang="en-IE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Prevent Fraud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IE" dirty="0" smtClean="0"/>
              <a:t>Most fraud is internal</a:t>
            </a:r>
          </a:p>
          <a:p>
            <a:r>
              <a:rPr lang="en-IE" dirty="0" smtClean="0"/>
              <a:t>Have Segregation of Duties </a:t>
            </a:r>
          </a:p>
          <a:p>
            <a:r>
              <a:rPr lang="en-IE" dirty="0" smtClean="0"/>
              <a:t>No one should control all the process (Order to Payment or Despatch to Receipt)</a:t>
            </a:r>
          </a:p>
          <a:p>
            <a:r>
              <a:rPr lang="en-IE" dirty="0" smtClean="0"/>
              <a:t>Regular Reconciliations – Bank/Stock</a:t>
            </a:r>
          </a:p>
          <a:p>
            <a:r>
              <a:rPr lang="en-IE" dirty="0" smtClean="0"/>
              <a:t>Compulsory Annual Leave</a:t>
            </a:r>
          </a:p>
          <a:p>
            <a:r>
              <a:rPr lang="en-IE" dirty="0" smtClean="0"/>
              <a:t>Authority Levels </a:t>
            </a:r>
          </a:p>
          <a:p>
            <a:r>
              <a:rPr lang="en-IE" dirty="0" smtClean="0"/>
              <a:t>Review &amp; Investigate </a:t>
            </a:r>
            <a:endParaRPr lang="en-IE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Improve Reporting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Chart of Accounts</a:t>
            </a:r>
          </a:p>
          <a:p>
            <a:r>
              <a:rPr lang="en-IE" dirty="0" smtClean="0"/>
              <a:t>Regular Management Information</a:t>
            </a:r>
          </a:p>
          <a:p>
            <a:r>
              <a:rPr lang="en-IE" dirty="0" smtClean="0"/>
              <a:t>Compare to Forecast</a:t>
            </a:r>
          </a:p>
          <a:p>
            <a:r>
              <a:rPr lang="en-IE" dirty="0" smtClean="0"/>
              <a:t>Do Timely</a:t>
            </a:r>
          </a:p>
          <a:p>
            <a:r>
              <a:rPr lang="en-IE" dirty="0" smtClean="0"/>
              <a:t>Review, Measure and Manage</a:t>
            </a:r>
          </a:p>
          <a:p>
            <a:r>
              <a:rPr lang="en-IE" dirty="0" smtClean="0"/>
              <a:t>Staff Competency</a:t>
            </a:r>
            <a:endParaRPr lang="en-IE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Food Accountants		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IE" dirty="0" smtClean="0"/>
              <a:t>Accounting &amp; Advisory to Food Companies of all Sizes</a:t>
            </a:r>
          </a:p>
          <a:p>
            <a:r>
              <a:rPr lang="en-IE" dirty="0" smtClean="0"/>
              <a:t>Mentor Role</a:t>
            </a:r>
            <a:endParaRPr lang="en-IE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IE" dirty="0" smtClean="0"/>
              <a:t>Fundraising</a:t>
            </a:r>
          </a:p>
          <a:p>
            <a:r>
              <a:rPr lang="en-IE" dirty="0" smtClean="0"/>
              <a:t>M &amp; A</a:t>
            </a:r>
          </a:p>
          <a:p>
            <a:r>
              <a:rPr lang="en-IE" dirty="0" smtClean="0"/>
              <a:t>Non Exec Director</a:t>
            </a:r>
          </a:p>
          <a:p>
            <a:r>
              <a:rPr lang="en-IE" dirty="0" smtClean="0"/>
              <a:t>Restructuring</a:t>
            </a:r>
            <a:endParaRPr lang="en-IE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Improve Reporting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VAT Rates Signoff – Issues</a:t>
            </a:r>
          </a:p>
          <a:p>
            <a:r>
              <a:rPr lang="en-IE" dirty="0" smtClean="0"/>
              <a:t>Cash Payments – Know Implications thereof : For less than 30k provide about 20% for Tax </a:t>
            </a:r>
          </a:p>
          <a:p>
            <a:r>
              <a:rPr lang="en-IE" dirty="0" smtClean="0"/>
              <a:t>Subsistence/Mileage </a:t>
            </a:r>
            <a:endParaRPr lang="en-IE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Encourage Good Management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On Site Statistics</a:t>
            </a:r>
          </a:p>
          <a:p>
            <a:r>
              <a:rPr lang="en-IE" dirty="0" smtClean="0"/>
              <a:t>Sales</a:t>
            </a:r>
          </a:p>
          <a:p>
            <a:r>
              <a:rPr lang="en-IE" dirty="0" smtClean="0"/>
              <a:t>Growth</a:t>
            </a:r>
          </a:p>
          <a:p>
            <a:r>
              <a:rPr lang="en-IE" dirty="0" smtClean="0"/>
              <a:t>Days since last accident</a:t>
            </a:r>
          </a:p>
          <a:p>
            <a:r>
              <a:rPr lang="en-IE" dirty="0" smtClean="0"/>
              <a:t>Improves Morale/Transparency</a:t>
            </a:r>
            <a:endParaRPr lang="en-IE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E" dirty="0" smtClean="0"/>
              <a:t>Food Academy Advance - Growth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Production</a:t>
            </a:r>
          </a:p>
          <a:p>
            <a:r>
              <a:rPr lang="en-IE" dirty="0" smtClean="0"/>
              <a:t>Sales &amp; Marketing</a:t>
            </a:r>
          </a:p>
          <a:p>
            <a:r>
              <a:rPr lang="en-IE" dirty="0" smtClean="0"/>
              <a:t>Distribution</a:t>
            </a:r>
          </a:p>
          <a:p>
            <a:r>
              <a:rPr lang="en-IE" dirty="0" smtClean="0"/>
              <a:t>Accounting &amp; IT</a:t>
            </a:r>
          </a:p>
          <a:p>
            <a:r>
              <a:rPr lang="en-IE" dirty="0" smtClean="0"/>
              <a:t>Compliance &amp; Tax</a:t>
            </a:r>
          </a:p>
          <a:p>
            <a:endParaRPr lang="en-IE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Advance - Production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Capacity</a:t>
            </a:r>
          </a:p>
          <a:p>
            <a:r>
              <a:rPr lang="en-IE" dirty="0" smtClean="0"/>
              <a:t>Manpower</a:t>
            </a:r>
          </a:p>
          <a:p>
            <a:r>
              <a:rPr lang="en-IE" dirty="0" smtClean="0"/>
              <a:t>Maintenance Costs/Shutdowns</a:t>
            </a:r>
          </a:p>
          <a:p>
            <a:r>
              <a:rPr lang="en-IE" dirty="0" smtClean="0"/>
              <a:t>Availability of Raw/Pack</a:t>
            </a:r>
          </a:p>
          <a:p>
            <a:r>
              <a:rPr lang="en-IE" dirty="0" smtClean="0"/>
              <a:t>Food Safety Compliance</a:t>
            </a:r>
            <a:endParaRPr lang="en-IE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Advance – Sales &amp; Marketing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Resources (HQ, Field)</a:t>
            </a:r>
          </a:p>
          <a:p>
            <a:r>
              <a:rPr lang="en-IE" dirty="0" smtClean="0"/>
              <a:t>Self Service or Distributor</a:t>
            </a:r>
          </a:p>
          <a:p>
            <a:r>
              <a:rPr lang="en-IE" dirty="0" smtClean="0"/>
              <a:t>Promotions – Costs</a:t>
            </a:r>
          </a:p>
          <a:p>
            <a:r>
              <a:rPr lang="en-IE" dirty="0" smtClean="0"/>
              <a:t>Promotions – Mechanisms</a:t>
            </a:r>
          </a:p>
          <a:p>
            <a:r>
              <a:rPr lang="en-IE" dirty="0" smtClean="0"/>
              <a:t>Promotions – Synchronising Accounts &amp; Sales/Marketing</a:t>
            </a:r>
            <a:endParaRPr lang="en-IE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Advance - Distribution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National Distribution</a:t>
            </a:r>
          </a:p>
          <a:p>
            <a:r>
              <a:rPr lang="en-IE" dirty="0" smtClean="0"/>
              <a:t>Warehouse – Rotation, Pick Rates, Traceability</a:t>
            </a:r>
            <a:endParaRPr lang="en-IE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Advance – Accounting &amp; IT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E" dirty="0" smtClean="0"/>
              <a:t>Larger volumes</a:t>
            </a:r>
          </a:p>
          <a:p>
            <a:r>
              <a:rPr lang="en-IE" dirty="0" smtClean="0"/>
              <a:t>Technical Skills</a:t>
            </a:r>
          </a:p>
          <a:p>
            <a:r>
              <a:rPr lang="en-IE" dirty="0" smtClean="0"/>
              <a:t>Front End Sales Reporting</a:t>
            </a:r>
          </a:p>
          <a:p>
            <a:r>
              <a:rPr lang="en-IE" dirty="0" smtClean="0"/>
              <a:t>Budgeting &amp; Forecasting</a:t>
            </a:r>
          </a:p>
          <a:p>
            <a:r>
              <a:rPr lang="en-IE" dirty="0" smtClean="0"/>
              <a:t>Daily Dashboards</a:t>
            </a:r>
          </a:p>
          <a:p>
            <a:r>
              <a:rPr lang="en-IE" dirty="0" smtClean="0"/>
              <a:t>Checklists – BOM’s/Revenue/Promo Calendars</a:t>
            </a:r>
          </a:p>
          <a:p>
            <a:endParaRPr lang="en-IE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Advance – Compliance &amp; Tax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More scope for difficulties</a:t>
            </a:r>
          </a:p>
          <a:p>
            <a:endParaRPr lang="en-IE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Compliance &amp; Tax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VAT Rates Signoff – Issues</a:t>
            </a:r>
          </a:p>
          <a:p>
            <a:r>
              <a:rPr lang="en-IE" dirty="0" smtClean="0"/>
              <a:t>More scope </a:t>
            </a:r>
            <a:r>
              <a:rPr lang="en-IE" smtClean="0"/>
              <a:t>for Difficulties</a:t>
            </a:r>
            <a:endParaRPr lang="en-IE" dirty="0" smtClean="0"/>
          </a:p>
          <a:p>
            <a:r>
              <a:rPr lang="en-IE" dirty="0" smtClean="0"/>
              <a:t>Cash Payments – Know Implications thereof : For less than 30k provide about 20% for Tax </a:t>
            </a:r>
          </a:p>
          <a:p>
            <a:r>
              <a:rPr lang="en-IE" dirty="0" smtClean="0"/>
              <a:t>Subsistence/Mileage </a:t>
            </a:r>
            <a:endParaRPr lang="en-IE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Contents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Recap on Food Academy Start</a:t>
            </a:r>
          </a:p>
          <a:p>
            <a:r>
              <a:rPr lang="en-IE" dirty="0" smtClean="0"/>
              <a:t>Capital &amp; Funding Structure</a:t>
            </a:r>
          </a:p>
          <a:p>
            <a:r>
              <a:rPr lang="en-IE" dirty="0" smtClean="0"/>
              <a:t>Internal Business Controls</a:t>
            </a:r>
          </a:p>
          <a:p>
            <a:r>
              <a:rPr lang="en-IE" dirty="0" smtClean="0"/>
              <a:t>Preparing for Growth</a:t>
            </a:r>
            <a:endParaRPr lang="en-IE" dirty="0"/>
          </a:p>
        </p:txBody>
      </p:sp>
    </p:spTree>
    <p:extLst>
      <p:ext uri="{BB962C8B-B14F-4D97-AF65-F5344CB8AC3E}">
        <p14:creationId xmlns="" xmlns:p14="http://schemas.microsoft.com/office/powerpoint/2010/main" val="2065276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Recap on Food Academy Start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C – Cash</a:t>
            </a:r>
          </a:p>
          <a:p>
            <a:r>
              <a:rPr lang="en-IE" dirty="0" smtClean="0"/>
              <a:t>I – Information</a:t>
            </a:r>
          </a:p>
          <a:p>
            <a:r>
              <a:rPr lang="en-IE" dirty="0" smtClean="0"/>
              <a:t>P – People</a:t>
            </a:r>
          </a:p>
          <a:p>
            <a:endParaRPr lang="en-IE" dirty="0"/>
          </a:p>
        </p:txBody>
      </p:sp>
    </p:spTree>
    <p:extLst>
      <p:ext uri="{BB962C8B-B14F-4D97-AF65-F5344CB8AC3E}">
        <p14:creationId xmlns="" xmlns:p14="http://schemas.microsoft.com/office/powerpoint/2010/main" val="2063929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Cash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Cash will always be King</a:t>
            </a:r>
          </a:p>
          <a:p>
            <a:r>
              <a:rPr lang="en-IE" dirty="0" smtClean="0"/>
              <a:t>Financial Activity not valuable until it delivers cash</a:t>
            </a:r>
          </a:p>
          <a:p>
            <a:r>
              <a:rPr lang="en-IE" dirty="0" smtClean="0"/>
              <a:t>Cash allows founders to deliver on their goals</a:t>
            </a:r>
            <a:endParaRPr lang="en-IE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Cash – Lack of Cash leads to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err="1" smtClean="0"/>
              <a:t>Firefighting</a:t>
            </a:r>
            <a:endParaRPr lang="en-IE" dirty="0" smtClean="0"/>
          </a:p>
          <a:p>
            <a:r>
              <a:rPr lang="en-IE" dirty="0" smtClean="0"/>
              <a:t>Compromising Quality</a:t>
            </a:r>
          </a:p>
          <a:p>
            <a:r>
              <a:rPr lang="en-IE" dirty="0" smtClean="0"/>
              <a:t>Scrambled Thinking</a:t>
            </a:r>
          </a:p>
          <a:p>
            <a:r>
              <a:rPr lang="en-IE" dirty="0" smtClean="0"/>
              <a:t>Business Failure</a:t>
            </a:r>
            <a:endParaRPr lang="en-IE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E" dirty="0" smtClean="0"/>
              <a:t>How to Maximise Cash - Debtors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Bill Promptly</a:t>
            </a:r>
          </a:p>
          <a:p>
            <a:r>
              <a:rPr lang="en-IE" dirty="0" smtClean="0"/>
              <a:t>Bill Accurately</a:t>
            </a:r>
          </a:p>
          <a:p>
            <a:r>
              <a:rPr lang="en-IE" dirty="0" smtClean="0"/>
              <a:t>Understand your Credit Terms</a:t>
            </a:r>
          </a:p>
          <a:p>
            <a:r>
              <a:rPr lang="en-IE" dirty="0" smtClean="0"/>
              <a:t>Have Credit Check Procedures</a:t>
            </a:r>
          </a:p>
          <a:p>
            <a:r>
              <a:rPr lang="en-IE" dirty="0" smtClean="0"/>
              <a:t>Have Credit Limits</a:t>
            </a:r>
            <a:endParaRPr lang="en-IE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3122</TotalTime>
  <Words>907</Words>
  <Application>Microsoft Office PowerPoint</Application>
  <PresentationFormat>On-screen Show (16:9)</PresentationFormat>
  <Paragraphs>242</Paragraphs>
  <Slides>48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49" baseType="lpstr">
      <vt:lpstr>Office Theme</vt:lpstr>
      <vt:lpstr>Finance Presentation</vt:lpstr>
      <vt:lpstr>Background</vt:lpstr>
      <vt:lpstr> Founder director of Love Irish Food </vt:lpstr>
      <vt:lpstr>Food Accountants  </vt:lpstr>
      <vt:lpstr>Contents</vt:lpstr>
      <vt:lpstr>Recap on Food Academy Start</vt:lpstr>
      <vt:lpstr>Cash</vt:lpstr>
      <vt:lpstr>Cash – Lack of Cash leads to</vt:lpstr>
      <vt:lpstr>How to Maximise Cash - Debtors</vt:lpstr>
      <vt:lpstr>How to Maximise Cash - Debtors</vt:lpstr>
      <vt:lpstr>How to Maximise Cash - Stock</vt:lpstr>
      <vt:lpstr>How to Maximise Cash - Creditors</vt:lpstr>
      <vt:lpstr>Understand your Cash Flow</vt:lpstr>
      <vt:lpstr>I - Information</vt:lpstr>
      <vt:lpstr>Information :Profitability</vt:lpstr>
      <vt:lpstr>Profitability</vt:lpstr>
      <vt:lpstr>Breakeven</vt:lpstr>
      <vt:lpstr>Sales</vt:lpstr>
      <vt:lpstr>Costs</vt:lpstr>
      <vt:lpstr>Direct Costs - Variable</vt:lpstr>
      <vt:lpstr>Direct Costs – Fixed/Quasi Fixed</vt:lpstr>
      <vt:lpstr>Promotional Costs</vt:lpstr>
      <vt:lpstr>Logistics</vt:lpstr>
      <vt:lpstr>Fixed Overheads</vt:lpstr>
      <vt:lpstr>Information – Flash Reports : Daily</vt:lpstr>
      <vt:lpstr>Information - Accounts</vt:lpstr>
      <vt:lpstr>Information – Accounts : KPI</vt:lpstr>
      <vt:lpstr>P : People</vt:lpstr>
      <vt:lpstr>Capital &amp; Funding Structure</vt:lpstr>
      <vt:lpstr>Capital &amp; Funding : Equity</vt:lpstr>
      <vt:lpstr>Capital &amp; Funding : Debt</vt:lpstr>
      <vt:lpstr>Capital &amp; Funding : Trade/Revenue</vt:lpstr>
      <vt:lpstr>Capital &amp; Funding : State</vt:lpstr>
      <vt:lpstr>Capital &amp; Funding : State (Grow)</vt:lpstr>
      <vt:lpstr>Internal Business Controls</vt:lpstr>
      <vt:lpstr>Internal Business Controls – Why ?</vt:lpstr>
      <vt:lpstr>Safeguard Assets</vt:lpstr>
      <vt:lpstr>Prevent Fraud</vt:lpstr>
      <vt:lpstr>Improve Reporting</vt:lpstr>
      <vt:lpstr>Improve Reporting</vt:lpstr>
      <vt:lpstr>Encourage Good Management</vt:lpstr>
      <vt:lpstr>Food Academy Advance - Growth</vt:lpstr>
      <vt:lpstr>Advance - Production</vt:lpstr>
      <vt:lpstr>Advance – Sales &amp; Marketing</vt:lpstr>
      <vt:lpstr>Advance - Distribution</vt:lpstr>
      <vt:lpstr>Advance – Accounting &amp; IT</vt:lpstr>
      <vt:lpstr>Advance – Compliance &amp; Tax</vt:lpstr>
      <vt:lpstr>Compliance &amp; Tax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Bruton Edelle</dc:creator>
  <cp:lastModifiedBy>Dell</cp:lastModifiedBy>
  <cp:revision>121</cp:revision>
  <dcterms:created xsi:type="dcterms:W3CDTF">2014-11-13T12:16:06Z</dcterms:created>
  <dcterms:modified xsi:type="dcterms:W3CDTF">2014-11-21T13:45:04Z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55182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D5.0.5</vt:lpwstr>
  </property>
</Properties>
</file>